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Playfair Display"/>
      <p:regular r:id="rId24"/>
      <p:bold r:id="rId25"/>
      <p:italic r:id="rId26"/>
      <p:boldItalic r:id="rId27"/>
    </p:embeddedFont>
    <p:embeddedFont>
      <p:font typeface="La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PlayfairDisplay-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layfairDisplay-italic.fntdata"/><Relationship Id="rId25" Type="http://schemas.openxmlformats.org/officeDocument/2006/relationships/font" Target="fonts/PlayfairDisplay-bold.fntdata"/><Relationship Id="rId28" Type="http://schemas.openxmlformats.org/officeDocument/2006/relationships/font" Target="fonts/Lato-regular.fntdata"/><Relationship Id="rId27" Type="http://schemas.openxmlformats.org/officeDocument/2006/relationships/font" Target="fonts/PlayfairDisplay-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7332ae912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332ae912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7332ae912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7332ae912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7332ae912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7332ae912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7332ae912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7332ae912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7332ae912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7332ae912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732bd295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732bd295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732bd295fb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32bd295fb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7450658af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450658af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732bd295fb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732bd295fb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7450658af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450658af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7450658af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450658af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732bd295fb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732bd295fb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7332ae91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7332ae91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Autofit/>
          </a:bodyPr>
          <a:lstStyle>
            <a:lvl1pPr lvl="0">
              <a:spcBef>
                <a:spcPts val="1000"/>
              </a:spcBef>
              <a:spcAft>
                <a:spcPts val="0"/>
              </a:spcAft>
              <a:buSzPts val="4800"/>
              <a:buNone/>
              <a:defRPr sz="4800"/>
            </a:lvl1pPr>
            <a:lvl2pPr lvl="1">
              <a:spcBef>
                <a:spcPts val="1000"/>
              </a:spcBef>
              <a:spcAft>
                <a:spcPts val="0"/>
              </a:spcAft>
              <a:buSzPts val="4800"/>
              <a:buNone/>
              <a:defRPr sz="4800"/>
            </a:lvl2pPr>
            <a:lvl3pPr lvl="2">
              <a:spcBef>
                <a:spcPts val="1000"/>
              </a:spcBef>
              <a:spcAft>
                <a:spcPts val="0"/>
              </a:spcAft>
              <a:buSzPts val="4800"/>
              <a:buNone/>
              <a:defRPr sz="4800"/>
            </a:lvl3pPr>
            <a:lvl4pPr lvl="3">
              <a:spcBef>
                <a:spcPts val="1000"/>
              </a:spcBef>
              <a:spcAft>
                <a:spcPts val="0"/>
              </a:spcAft>
              <a:buSzPts val="4800"/>
              <a:buNone/>
              <a:defRPr sz="4800"/>
            </a:lvl4pPr>
            <a:lvl5pPr lvl="4">
              <a:spcBef>
                <a:spcPts val="1000"/>
              </a:spcBef>
              <a:spcAft>
                <a:spcPts val="0"/>
              </a:spcAft>
              <a:buSzPts val="4800"/>
              <a:buNone/>
              <a:defRPr sz="4800"/>
            </a:lvl5pPr>
            <a:lvl6pPr lvl="5">
              <a:spcBef>
                <a:spcPts val="1000"/>
              </a:spcBef>
              <a:spcAft>
                <a:spcPts val="0"/>
              </a:spcAft>
              <a:buSzPts val="4800"/>
              <a:buNone/>
              <a:defRPr sz="4800"/>
            </a:lvl6pPr>
            <a:lvl7pPr lvl="6">
              <a:spcBef>
                <a:spcPts val="1000"/>
              </a:spcBef>
              <a:spcAft>
                <a:spcPts val="0"/>
              </a:spcAft>
              <a:buSzPts val="4800"/>
              <a:buNone/>
              <a:defRPr sz="4800"/>
            </a:lvl7pPr>
            <a:lvl8pPr lvl="7">
              <a:spcBef>
                <a:spcPts val="1000"/>
              </a:spcBef>
              <a:spcAft>
                <a:spcPts val="0"/>
              </a:spcAft>
              <a:buSzPts val="4800"/>
              <a:buNone/>
              <a:defRPr sz="4800"/>
            </a:lvl8pPr>
            <a:lvl9pPr lvl="8">
              <a:spcBef>
                <a:spcPts val="100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1000"/>
              </a:spcBef>
              <a:spcAft>
                <a:spcPts val="0"/>
              </a:spcAft>
              <a:buClr>
                <a:schemeClr val="accent6"/>
              </a:buClr>
              <a:buSzPts val="2400"/>
              <a:buNone/>
              <a:defRPr sz="2400">
                <a:solidFill>
                  <a:schemeClr val="accent6"/>
                </a:solidFill>
              </a:defRPr>
            </a:lvl2pPr>
            <a:lvl3pPr lvl="2">
              <a:lnSpc>
                <a:spcPct val="100000"/>
              </a:lnSpc>
              <a:spcBef>
                <a:spcPts val="1000"/>
              </a:spcBef>
              <a:spcAft>
                <a:spcPts val="0"/>
              </a:spcAft>
              <a:buClr>
                <a:schemeClr val="accent6"/>
              </a:buClr>
              <a:buSzPts val="2400"/>
              <a:buNone/>
              <a:defRPr sz="2400">
                <a:solidFill>
                  <a:schemeClr val="accent6"/>
                </a:solidFill>
              </a:defRPr>
            </a:lvl3pPr>
            <a:lvl4pPr lvl="3">
              <a:lnSpc>
                <a:spcPct val="100000"/>
              </a:lnSpc>
              <a:spcBef>
                <a:spcPts val="1000"/>
              </a:spcBef>
              <a:spcAft>
                <a:spcPts val="0"/>
              </a:spcAft>
              <a:buClr>
                <a:schemeClr val="accent6"/>
              </a:buClr>
              <a:buSzPts val="2400"/>
              <a:buNone/>
              <a:defRPr sz="2400">
                <a:solidFill>
                  <a:schemeClr val="accent6"/>
                </a:solidFill>
              </a:defRPr>
            </a:lvl4pPr>
            <a:lvl5pPr lvl="4">
              <a:lnSpc>
                <a:spcPct val="100000"/>
              </a:lnSpc>
              <a:spcBef>
                <a:spcPts val="1000"/>
              </a:spcBef>
              <a:spcAft>
                <a:spcPts val="0"/>
              </a:spcAft>
              <a:buClr>
                <a:schemeClr val="accent6"/>
              </a:buClr>
              <a:buSzPts val="2400"/>
              <a:buNone/>
              <a:defRPr sz="2400">
                <a:solidFill>
                  <a:schemeClr val="accent6"/>
                </a:solidFill>
              </a:defRPr>
            </a:lvl5pPr>
            <a:lvl6pPr lvl="5">
              <a:lnSpc>
                <a:spcPct val="100000"/>
              </a:lnSpc>
              <a:spcBef>
                <a:spcPts val="1000"/>
              </a:spcBef>
              <a:spcAft>
                <a:spcPts val="0"/>
              </a:spcAft>
              <a:buClr>
                <a:schemeClr val="accent6"/>
              </a:buClr>
              <a:buSzPts val="2400"/>
              <a:buNone/>
              <a:defRPr sz="2400">
                <a:solidFill>
                  <a:schemeClr val="accent6"/>
                </a:solidFill>
              </a:defRPr>
            </a:lvl6pPr>
            <a:lvl7pPr lvl="6">
              <a:lnSpc>
                <a:spcPct val="100000"/>
              </a:lnSpc>
              <a:spcBef>
                <a:spcPts val="1000"/>
              </a:spcBef>
              <a:spcAft>
                <a:spcPts val="0"/>
              </a:spcAft>
              <a:buClr>
                <a:schemeClr val="accent6"/>
              </a:buClr>
              <a:buSzPts val="2400"/>
              <a:buNone/>
              <a:defRPr sz="2400">
                <a:solidFill>
                  <a:schemeClr val="accent6"/>
                </a:solidFill>
              </a:defRPr>
            </a:lvl7pPr>
            <a:lvl8pPr lvl="7">
              <a:lnSpc>
                <a:spcPct val="100000"/>
              </a:lnSpc>
              <a:spcBef>
                <a:spcPts val="1000"/>
              </a:spcBef>
              <a:spcAft>
                <a:spcPts val="0"/>
              </a:spcAft>
              <a:buClr>
                <a:schemeClr val="accent6"/>
              </a:buClr>
              <a:buSzPts val="2400"/>
              <a:buNone/>
              <a:defRPr sz="2400">
                <a:solidFill>
                  <a:schemeClr val="accent6"/>
                </a:solidFill>
              </a:defRPr>
            </a:lvl8pPr>
            <a:lvl9pPr lvl="8">
              <a:lnSpc>
                <a:spcPct val="100000"/>
              </a:lnSpc>
              <a:spcBef>
                <a:spcPts val="100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jpg"/><Relationship Id="rId5"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3"/>
          <p:cNvSpPr txBox="1"/>
          <p:nvPr>
            <p:ph type="ctrTitle"/>
          </p:nvPr>
        </p:nvSpPr>
        <p:spPr>
          <a:xfrm>
            <a:off x="630600" y="136800"/>
            <a:ext cx="7893000" cy="18537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rPr lang="en"/>
              <a:t>4-H Photovoice: </a:t>
            </a:r>
            <a:r>
              <a:rPr lang="en" sz="2800"/>
              <a:t>How to Reduce Stress</a:t>
            </a:r>
            <a:endParaRPr sz="2800"/>
          </a:p>
        </p:txBody>
      </p:sp>
      <p:sp>
        <p:nvSpPr>
          <p:cNvPr id="69" name="Google Shape;69;p13"/>
          <p:cNvSpPr txBox="1"/>
          <p:nvPr>
            <p:ph idx="1" type="subTitle"/>
          </p:nvPr>
        </p:nvSpPr>
        <p:spPr>
          <a:xfrm>
            <a:off x="630600" y="3228375"/>
            <a:ext cx="7893000" cy="12741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rPr lang="en">
                <a:solidFill>
                  <a:schemeClr val="dk1"/>
                </a:solidFill>
              </a:rPr>
              <a:t>Abby Bowers and Margaret Wozniak</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idx="1" type="body"/>
          </p:nvPr>
        </p:nvSpPr>
        <p:spPr>
          <a:xfrm>
            <a:off x="3492125" y="3483250"/>
            <a:ext cx="5589300" cy="129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200"/>
              <a:t>Join a sport or a team. Teams are a great way to gain friends and a support network for when you are stressed or feel out of it. Your </a:t>
            </a:r>
            <a:r>
              <a:rPr lang="en" sz="1200"/>
              <a:t>teammates</a:t>
            </a:r>
            <a:r>
              <a:rPr lang="en" sz="1200"/>
              <a:t> can be one of the best places to go if you need to talk. The physical activity from the sport can also be very </a:t>
            </a:r>
            <a:r>
              <a:rPr lang="en" sz="1200"/>
              <a:t>beneficial</a:t>
            </a:r>
            <a:r>
              <a:rPr lang="en" sz="1200"/>
              <a:t> for your health. Not to mention the </a:t>
            </a:r>
            <a:r>
              <a:rPr lang="en" sz="1200"/>
              <a:t>absolute</a:t>
            </a:r>
            <a:r>
              <a:rPr lang="en" sz="1200"/>
              <a:t> elation you can feel when you win a game or score a goal. Even the downs have </a:t>
            </a:r>
            <a:r>
              <a:rPr lang="en" sz="1200"/>
              <a:t>their</a:t>
            </a:r>
            <a:r>
              <a:rPr lang="en" sz="1200"/>
              <a:t> </a:t>
            </a:r>
            <a:r>
              <a:rPr lang="en" sz="1200"/>
              <a:t>benefits, as you “have to lose to know how to win-Aerosmith”.</a:t>
            </a:r>
            <a:endParaRPr sz="1200"/>
          </a:p>
        </p:txBody>
      </p:sp>
      <p:pic>
        <p:nvPicPr>
          <p:cNvPr id="125" name="Google Shape;125;p22"/>
          <p:cNvPicPr preferRelativeResize="0"/>
          <p:nvPr/>
        </p:nvPicPr>
        <p:blipFill>
          <a:blip r:embed="rId3">
            <a:alphaModFix/>
          </a:blip>
          <a:stretch>
            <a:fillRect/>
          </a:stretch>
        </p:blipFill>
        <p:spPr>
          <a:xfrm>
            <a:off x="5370675" y="-1863"/>
            <a:ext cx="3773326" cy="3348738"/>
          </a:xfrm>
          <a:prstGeom prst="rect">
            <a:avLst/>
          </a:prstGeom>
          <a:noFill/>
          <a:ln>
            <a:noFill/>
          </a:ln>
        </p:spPr>
      </p:pic>
      <p:pic>
        <p:nvPicPr>
          <p:cNvPr id="126" name="Google Shape;126;p22"/>
          <p:cNvPicPr preferRelativeResize="0"/>
          <p:nvPr/>
        </p:nvPicPr>
        <p:blipFill rotWithShape="1">
          <a:blip r:embed="rId4">
            <a:alphaModFix/>
          </a:blip>
          <a:srcRect b="0" l="9038" r="16323" t="0"/>
          <a:stretch/>
        </p:blipFill>
        <p:spPr>
          <a:xfrm rot="-5400000">
            <a:off x="-574984" y="587814"/>
            <a:ext cx="4667121" cy="35171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idx="1" type="body"/>
          </p:nvPr>
        </p:nvSpPr>
        <p:spPr>
          <a:xfrm>
            <a:off x="1572600" y="3893275"/>
            <a:ext cx="5998800" cy="60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200"/>
              <a:t>Having and/or making food can be a great stress </a:t>
            </a:r>
            <a:r>
              <a:rPr lang="en" sz="1200"/>
              <a:t>reliever</a:t>
            </a:r>
            <a:r>
              <a:rPr lang="en" sz="1200"/>
              <a:t>. When you are making food it can be </a:t>
            </a:r>
            <a:r>
              <a:rPr lang="en" sz="1200"/>
              <a:t>frustrating</a:t>
            </a:r>
            <a:r>
              <a:rPr lang="en" sz="1200"/>
              <a:t>, but the pride you feel when you are done is worth it. Even something as simple as eating can take your mind of of things. Focus on the flavors, the textures, let them take your mind off of things.</a:t>
            </a:r>
            <a:endParaRPr sz="1200"/>
          </a:p>
        </p:txBody>
      </p:sp>
      <p:pic>
        <p:nvPicPr>
          <p:cNvPr id="132" name="Google Shape;132;p23"/>
          <p:cNvPicPr preferRelativeResize="0"/>
          <p:nvPr/>
        </p:nvPicPr>
        <p:blipFill>
          <a:blip r:embed="rId3">
            <a:alphaModFix/>
          </a:blip>
          <a:stretch>
            <a:fillRect/>
          </a:stretch>
        </p:blipFill>
        <p:spPr>
          <a:xfrm>
            <a:off x="930600" y="428400"/>
            <a:ext cx="7255752" cy="3433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idx="1" type="body"/>
          </p:nvPr>
        </p:nvSpPr>
        <p:spPr>
          <a:xfrm>
            <a:off x="4840770" y="1921800"/>
            <a:ext cx="3467100" cy="92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200"/>
              <a:t>Listening to music can be a great way for you to destress. Depending on your mood, focus on the lyrics, the melody, or both. Trying to focus on the lyrics can be grounding. Listening to melody can be a great way to just simply let go of your problems with the changes in the sounds.</a:t>
            </a:r>
            <a:endParaRPr sz="1200"/>
          </a:p>
        </p:txBody>
      </p:sp>
      <p:pic>
        <p:nvPicPr>
          <p:cNvPr id="138" name="Google Shape;138;p24"/>
          <p:cNvPicPr preferRelativeResize="0"/>
          <p:nvPr/>
        </p:nvPicPr>
        <p:blipFill>
          <a:blip r:embed="rId3">
            <a:alphaModFix/>
          </a:blip>
          <a:stretch>
            <a:fillRect/>
          </a:stretch>
        </p:blipFill>
        <p:spPr>
          <a:xfrm>
            <a:off x="-28950" y="0"/>
            <a:ext cx="2785868" cy="51434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idx="1" type="body"/>
          </p:nvPr>
        </p:nvSpPr>
        <p:spPr>
          <a:xfrm>
            <a:off x="1572600" y="4146250"/>
            <a:ext cx="5998800" cy="60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200"/>
              <a:t>Having a pet is a great for </a:t>
            </a:r>
            <a:r>
              <a:rPr lang="en" sz="1200"/>
              <a:t>reducing</a:t>
            </a:r>
            <a:r>
              <a:rPr lang="en" sz="1200"/>
              <a:t> stress. Pets are great listeners if you need an ear that won’t offer an opinion. They can be a good source of comfort when you pet them and lay with them. They can be an outlet for energy when you play with them or walk them. </a:t>
            </a:r>
            <a:endParaRPr sz="1200"/>
          </a:p>
        </p:txBody>
      </p:sp>
      <p:pic>
        <p:nvPicPr>
          <p:cNvPr id="144" name="Google Shape;144;p25"/>
          <p:cNvPicPr preferRelativeResize="0"/>
          <p:nvPr/>
        </p:nvPicPr>
        <p:blipFill>
          <a:blip r:embed="rId3">
            <a:alphaModFix/>
          </a:blip>
          <a:stretch>
            <a:fillRect/>
          </a:stretch>
        </p:blipFill>
        <p:spPr>
          <a:xfrm>
            <a:off x="0" y="2753"/>
            <a:ext cx="4150702" cy="4075724"/>
          </a:xfrm>
          <a:prstGeom prst="rect">
            <a:avLst/>
          </a:prstGeom>
          <a:noFill/>
          <a:ln>
            <a:noFill/>
          </a:ln>
        </p:spPr>
      </p:pic>
      <p:pic>
        <p:nvPicPr>
          <p:cNvPr id="145" name="Google Shape;145;p25"/>
          <p:cNvPicPr preferRelativeResize="0"/>
          <p:nvPr/>
        </p:nvPicPr>
        <p:blipFill>
          <a:blip r:embed="rId4">
            <a:alphaModFix/>
          </a:blip>
          <a:stretch>
            <a:fillRect/>
          </a:stretch>
        </p:blipFill>
        <p:spPr>
          <a:xfrm>
            <a:off x="4150700" y="8179"/>
            <a:ext cx="4993300" cy="236254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idx="1" type="subTitle"/>
          </p:nvPr>
        </p:nvSpPr>
        <p:spPr>
          <a:xfrm>
            <a:off x="-76200" y="-762000"/>
            <a:ext cx="8198700" cy="37314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t/>
            </a:r>
            <a:endParaRPr sz="1100">
              <a:solidFill>
                <a:schemeClr val="dk2"/>
              </a:solidFill>
            </a:endParaRPr>
          </a:p>
          <a:p>
            <a:pPr indent="0" lvl="0" marL="0" rtl="0" algn="l">
              <a:spcBef>
                <a:spcPts val="1000"/>
              </a:spcBef>
              <a:spcAft>
                <a:spcPts val="0"/>
              </a:spcAft>
              <a:buNone/>
            </a:pPr>
            <a:r>
              <a:t/>
            </a:r>
            <a:endParaRPr sz="1100">
              <a:solidFill>
                <a:schemeClr val="dk2"/>
              </a:solidFill>
            </a:endParaRPr>
          </a:p>
          <a:p>
            <a:pPr indent="0" lvl="0" marL="0" rtl="0" algn="l">
              <a:spcBef>
                <a:spcPts val="1000"/>
              </a:spcBef>
              <a:spcAft>
                <a:spcPts val="0"/>
              </a:spcAft>
              <a:buNone/>
            </a:pPr>
            <a:r>
              <a:t/>
            </a:r>
            <a:endParaRPr sz="1100">
              <a:solidFill>
                <a:schemeClr val="dk2"/>
              </a:solidFill>
            </a:endParaRPr>
          </a:p>
          <a:p>
            <a:pPr indent="0" lvl="0" marL="0" rtl="0" algn="l">
              <a:spcBef>
                <a:spcPts val="1000"/>
              </a:spcBef>
              <a:spcAft>
                <a:spcPts val="0"/>
              </a:spcAft>
              <a:buNone/>
            </a:pPr>
            <a:r>
              <a:t/>
            </a:r>
            <a:endParaRPr sz="1100">
              <a:solidFill>
                <a:schemeClr val="dk2"/>
              </a:solidFill>
            </a:endParaRPr>
          </a:p>
          <a:p>
            <a:pPr indent="0" lvl="0" marL="0" rtl="0" algn="l">
              <a:lnSpc>
                <a:spcPct val="120000"/>
              </a:lnSpc>
              <a:spcBef>
                <a:spcPts val="0"/>
              </a:spcBef>
              <a:spcAft>
                <a:spcPts val="0"/>
              </a:spcAft>
              <a:buNone/>
            </a:pPr>
            <a:r>
              <a:t/>
            </a:r>
            <a:endParaRPr sz="1100">
              <a:solidFill>
                <a:schemeClr val="dk2"/>
              </a:solidFill>
              <a:latin typeface="Arial"/>
              <a:ea typeface="Arial"/>
              <a:cs typeface="Arial"/>
              <a:sym typeface="Arial"/>
            </a:endParaRPr>
          </a:p>
          <a:p>
            <a:pPr indent="0" lvl="0" marL="0" rtl="0" algn="l">
              <a:lnSpc>
                <a:spcPct val="120000"/>
              </a:lnSpc>
              <a:spcBef>
                <a:spcPts val="0"/>
              </a:spcBef>
              <a:spcAft>
                <a:spcPts val="0"/>
              </a:spcAft>
              <a:buNone/>
            </a:pPr>
            <a:r>
              <a:rPr lang="en" sz="1100">
                <a:solidFill>
                  <a:schemeClr val="dk2"/>
                </a:solidFill>
                <a:latin typeface="Arial"/>
                <a:ea typeface="Arial"/>
                <a:cs typeface="Arial"/>
                <a:sym typeface="Arial"/>
              </a:rPr>
              <a:t>The 4HChangemakers is a group of Washtenaw County students (ages 13-18) whose goal is to raise student awareness and help educate their peers about what they can do (for themselves and others) regarding youth mental health in their communities. The students have hosted education/outreach events and trainings.</a:t>
            </a:r>
            <a:endParaRPr sz="1100">
              <a:solidFill>
                <a:schemeClr val="dk2"/>
              </a:solidFill>
              <a:latin typeface="Arial"/>
              <a:ea typeface="Arial"/>
              <a:cs typeface="Arial"/>
              <a:sym typeface="Arial"/>
            </a:endParaRPr>
          </a:p>
          <a:p>
            <a:pPr indent="0" lvl="0" marL="0" rtl="0" algn="l">
              <a:lnSpc>
                <a:spcPct val="120000"/>
              </a:lnSpc>
              <a:spcBef>
                <a:spcPts val="0"/>
              </a:spcBef>
              <a:spcAft>
                <a:spcPts val="0"/>
              </a:spcAft>
              <a:buNone/>
            </a:pPr>
            <a:r>
              <a:t/>
            </a:r>
            <a:endParaRPr sz="1100">
              <a:solidFill>
                <a:schemeClr val="dk2"/>
              </a:solidFill>
              <a:latin typeface="Roboto"/>
              <a:ea typeface="Roboto"/>
              <a:cs typeface="Roboto"/>
              <a:sym typeface="Roboto"/>
            </a:endParaRPr>
          </a:p>
          <a:p>
            <a:pPr indent="0" lvl="0" marL="0" rtl="0" algn="l">
              <a:lnSpc>
                <a:spcPct val="120000"/>
              </a:lnSpc>
              <a:spcBef>
                <a:spcPts val="0"/>
              </a:spcBef>
              <a:spcAft>
                <a:spcPts val="0"/>
              </a:spcAft>
              <a:buNone/>
            </a:pPr>
            <a:r>
              <a:rPr lang="en" sz="1100">
                <a:solidFill>
                  <a:schemeClr val="dk2"/>
                </a:solidFill>
                <a:latin typeface="Arial"/>
                <a:ea typeface="Arial"/>
                <a:cs typeface="Arial"/>
                <a:sym typeface="Arial"/>
              </a:rPr>
              <a:t>Teens use digital storytelling to increase awareness and destigmatize mental health through social media and (now virtual) public exhibits. Local and online experts share knowledge of tools to help tell stories: photography, graphic arts, videography, podcasting, interview techniques, meme making, and more. The group continues to explore innovative ways to humanize stories and share information with their peers.</a:t>
            </a:r>
            <a:endParaRPr sz="1100">
              <a:solidFill>
                <a:schemeClr val="dk2"/>
              </a:solidFill>
              <a:latin typeface="Arial"/>
              <a:ea typeface="Arial"/>
              <a:cs typeface="Arial"/>
              <a:sym typeface="Arial"/>
            </a:endParaRPr>
          </a:p>
          <a:p>
            <a:pPr indent="0" lvl="0" marL="0" rtl="0" algn="l">
              <a:lnSpc>
                <a:spcPct val="120000"/>
              </a:lnSpc>
              <a:spcBef>
                <a:spcPts val="0"/>
              </a:spcBef>
              <a:spcAft>
                <a:spcPts val="0"/>
              </a:spcAft>
              <a:buNone/>
            </a:pPr>
            <a:r>
              <a:t/>
            </a:r>
            <a:endParaRPr sz="1100">
              <a:solidFill>
                <a:schemeClr val="dk2"/>
              </a:solidFill>
              <a:latin typeface="Roboto"/>
              <a:ea typeface="Roboto"/>
              <a:cs typeface="Roboto"/>
              <a:sym typeface="Roboto"/>
            </a:endParaRPr>
          </a:p>
          <a:p>
            <a:pPr indent="0" lvl="0" marL="0" rtl="0" algn="l">
              <a:lnSpc>
                <a:spcPct val="120000"/>
              </a:lnSpc>
              <a:spcBef>
                <a:spcPts val="0"/>
              </a:spcBef>
              <a:spcAft>
                <a:spcPts val="0"/>
              </a:spcAft>
              <a:buNone/>
            </a:pPr>
            <a:r>
              <a:rPr lang="en" sz="1100">
                <a:solidFill>
                  <a:schemeClr val="dk2"/>
                </a:solidFill>
                <a:latin typeface="Arial"/>
                <a:ea typeface="Arial"/>
                <a:cs typeface="Arial"/>
                <a:sym typeface="Arial"/>
              </a:rPr>
              <a:t>This 4H Changemakers 2020 Digital Exhibit – </a:t>
            </a:r>
            <a:r>
              <a:rPr b="1" lang="en" sz="1100">
                <a:solidFill>
                  <a:schemeClr val="dk2"/>
                </a:solidFill>
                <a:latin typeface="Arial"/>
                <a:ea typeface="Arial"/>
                <a:cs typeface="Arial"/>
                <a:sym typeface="Arial"/>
              </a:rPr>
              <a:t>STOMP OUT STIGMA </a:t>
            </a:r>
            <a:r>
              <a:rPr lang="en" sz="1100">
                <a:solidFill>
                  <a:schemeClr val="dk2"/>
                </a:solidFill>
                <a:latin typeface="Arial"/>
                <a:ea typeface="Arial"/>
                <a:cs typeface="Arial"/>
                <a:sym typeface="Arial"/>
              </a:rPr>
              <a:t>-</a:t>
            </a:r>
            <a:endParaRPr sz="1100">
              <a:solidFill>
                <a:schemeClr val="dk2"/>
              </a:solidFill>
              <a:latin typeface="Arial"/>
              <a:ea typeface="Arial"/>
              <a:cs typeface="Arial"/>
              <a:sym typeface="Arial"/>
            </a:endParaRPr>
          </a:p>
          <a:p>
            <a:pPr indent="0" lvl="0" marL="0" rtl="0" algn="l">
              <a:lnSpc>
                <a:spcPct val="120000"/>
              </a:lnSpc>
              <a:spcBef>
                <a:spcPts val="0"/>
              </a:spcBef>
              <a:spcAft>
                <a:spcPts val="0"/>
              </a:spcAft>
              <a:buNone/>
            </a:pPr>
            <a:r>
              <a:rPr lang="en" sz="1100">
                <a:solidFill>
                  <a:schemeClr val="dk2"/>
                </a:solidFill>
                <a:latin typeface="Arial"/>
                <a:ea typeface="Arial"/>
                <a:cs typeface="Arial"/>
                <a:sym typeface="Arial"/>
              </a:rPr>
              <a:t>is made possible thanks to generous  funding from 4H, Microsoft, and University of Michigan Community Health Services.</a:t>
            </a:r>
            <a:endParaRPr sz="1100">
              <a:solidFill>
                <a:schemeClr val="dk2"/>
              </a:solidFill>
              <a:latin typeface="Arial"/>
              <a:ea typeface="Arial"/>
              <a:cs typeface="Arial"/>
              <a:sym typeface="Arial"/>
            </a:endParaRPr>
          </a:p>
          <a:p>
            <a:pPr indent="0" lvl="0" marL="0" rtl="0" algn="l">
              <a:lnSpc>
                <a:spcPct val="120000"/>
              </a:lnSpc>
              <a:spcBef>
                <a:spcPts val="0"/>
              </a:spcBef>
              <a:spcAft>
                <a:spcPts val="0"/>
              </a:spcAft>
              <a:buNone/>
            </a:pPr>
            <a:r>
              <a:t/>
            </a:r>
            <a:endParaRPr sz="1100">
              <a:solidFill>
                <a:schemeClr val="dk2"/>
              </a:solidFill>
              <a:latin typeface="Roboto"/>
              <a:ea typeface="Roboto"/>
              <a:cs typeface="Roboto"/>
              <a:sym typeface="Roboto"/>
            </a:endParaRPr>
          </a:p>
          <a:p>
            <a:pPr indent="0" lvl="0" marL="0" rtl="0" algn="l">
              <a:lnSpc>
                <a:spcPct val="120000"/>
              </a:lnSpc>
              <a:spcBef>
                <a:spcPts val="0"/>
              </a:spcBef>
              <a:spcAft>
                <a:spcPts val="0"/>
              </a:spcAft>
              <a:buNone/>
            </a:pPr>
            <a:r>
              <a:rPr lang="en" sz="1100">
                <a:solidFill>
                  <a:schemeClr val="dk2"/>
                </a:solidFill>
                <a:latin typeface="Arial"/>
                <a:ea typeface="Arial"/>
                <a:cs typeface="Arial"/>
                <a:sym typeface="Arial"/>
              </a:rPr>
              <a:t>Contact </a:t>
            </a:r>
            <a:r>
              <a:rPr b="1" lang="en" sz="1100">
                <a:solidFill>
                  <a:schemeClr val="dk2"/>
                </a:solidFill>
                <a:latin typeface="Arial"/>
                <a:ea typeface="Arial"/>
                <a:cs typeface="Arial"/>
                <a:sym typeface="Arial"/>
              </a:rPr>
              <a:t>Washtenaw County 4H </a:t>
            </a:r>
            <a:r>
              <a:rPr lang="en" sz="1100">
                <a:solidFill>
                  <a:schemeClr val="dk2"/>
                </a:solidFill>
                <a:latin typeface="Arial"/>
                <a:ea typeface="Arial"/>
                <a:cs typeface="Arial"/>
                <a:sym typeface="Arial"/>
              </a:rPr>
              <a:t>for more information about this and other teen mental health initiatives at </a:t>
            </a:r>
            <a:r>
              <a:rPr b="1" lang="en" sz="1100">
                <a:solidFill>
                  <a:schemeClr val="dk2"/>
                </a:solidFill>
                <a:latin typeface="Arial"/>
                <a:ea typeface="Arial"/>
                <a:cs typeface="Arial"/>
                <a:sym typeface="Arial"/>
              </a:rPr>
              <a:t>(734) 222-3900  </a:t>
            </a:r>
            <a:r>
              <a:rPr lang="en" sz="1100">
                <a:solidFill>
                  <a:schemeClr val="dk2"/>
                </a:solidFill>
                <a:latin typeface="Arial"/>
                <a:ea typeface="Arial"/>
                <a:cs typeface="Arial"/>
                <a:sym typeface="Arial"/>
              </a:rPr>
              <a:t>https://www.canr.msu.edu/washtenaw/washtenaw_county_4_h/</a:t>
            </a:r>
            <a:endParaRPr sz="1100">
              <a:solidFill>
                <a:schemeClr val="dk2"/>
              </a:solidFill>
              <a:latin typeface="Arial"/>
              <a:ea typeface="Arial"/>
              <a:cs typeface="Arial"/>
              <a:sym typeface="Arial"/>
            </a:endParaRPr>
          </a:p>
        </p:txBody>
      </p:sp>
      <p:pic>
        <p:nvPicPr>
          <p:cNvPr descr="A picture containing clock, drawing&#10;&#10;Description automatically generated" id="151" name="Google Shape;151;p26"/>
          <p:cNvPicPr preferRelativeResize="0"/>
          <p:nvPr/>
        </p:nvPicPr>
        <p:blipFill rotWithShape="1">
          <a:blip r:embed="rId3">
            <a:alphaModFix/>
          </a:blip>
          <a:srcRect b="0" l="0" r="0" t="0"/>
          <a:stretch/>
        </p:blipFill>
        <p:spPr>
          <a:xfrm>
            <a:off x="7583742" y="2399518"/>
            <a:ext cx="1428750" cy="1479549"/>
          </a:xfrm>
          <a:prstGeom prst="rect">
            <a:avLst/>
          </a:prstGeom>
          <a:noFill/>
          <a:ln>
            <a:noFill/>
          </a:ln>
        </p:spPr>
      </p:pic>
      <p:pic>
        <p:nvPicPr>
          <p:cNvPr id="152" name="Google Shape;152;p26"/>
          <p:cNvPicPr preferRelativeResize="0"/>
          <p:nvPr/>
        </p:nvPicPr>
        <p:blipFill rotWithShape="1">
          <a:blip r:embed="rId4">
            <a:alphaModFix/>
          </a:blip>
          <a:srcRect b="0" l="0" r="0" t="0"/>
          <a:stretch/>
        </p:blipFill>
        <p:spPr>
          <a:xfrm>
            <a:off x="5210733" y="4162317"/>
            <a:ext cx="3933256" cy="981195"/>
          </a:xfrm>
          <a:prstGeom prst="rect">
            <a:avLst/>
          </a:prstGeom>
          <a:noFill/>
          <a:ln>
            <a:noFill/>
          </a:ln>
        </p:spPr>
      </p:pic>
      <p:pic>
        <p:nvPicPr>
          <p:cNvPr descr="A picture containing food, drawing&#10;&#10;Description automatically generated" id="153" name="Google Shape;153;p26"/>
          <p:cNvPicPr preferRelativeResize="0"/>
          <p:nvPr/>
        </p:nvPicPr>
        <p:blipFill rotWithShape="1">
          <a:blip r:embed="rId5">
            <a:alphaModFix/>
          </a:blip>
          <a:srcRect b="0" l="0" r="0" t="0"/>
          <a:stretch/>
        </p:blipFill>
        <p:spPr>
          <a:xfrm>
            <a:off x="540924" y="4376804"/>
            <a:ext cx="4031079" cy="7404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idx="1" type="body"/>
          </p:nvPr>
        </p:nvSpPr>
        <p:spPr>
          <a:xfrm>
            <a:off x="5160000" y="1949175"/>
            <a:ext cx="3984000" cy="993900"/>
          </a:xfrm>
          <a:prstGeom prst="rect">
            <a:avLst/>
          </a:prstGeom>
        </p:spPr>
        <p:txBody>
          <a:bodyPr anchorCtr="0" anchor="ctr" bIns="91425" lIns="91425" spcFirstLastPara="1" rIns="91425" wrap="square" tIns="91425">
            <a:noAutofit/>
          </a:bodyPr>
          <a:lstStyle/>
          <a:p>
            <a:pPr indent="457200" lvl="0" marL="0" rtl="0" algn="l">
              <a:lnSpc>
                <a:spcPct val="115000"/>
              </a:lnSpc>
              <a:spcBef>
                <a:spcPts val="0"/>
              </a:spcBef>
              <a:spcAft>
                <a:spcPts val="0"/>
              </a:spcAft>
              <a:buClr>
                <a:schemeClr val="dk1"/>
              </a:buClr>
              <a:buSzPts val="1100"/>
              <a:buFont typeface="Arial"/>
              <a:buNone/>
            </a:pPr>
            <a:r>
              <a:rPr lang="en" sz="1400"/>
              <a:t>Take a self care day! Indulge your</a:t>
            </a:r>
            <a:r>
              <a:rPr lang="en" sz="1400"/>
              <a:t>self by putting on a face m</a:t>
            </a:r>
            <a:r>
              <a:rPr lang="en" sz="1400"/>
              <a:t>ask, painting your nails, and taking it easy.  A self care day can be very stress relieving.</a:t>
            </a:r>
            <a:endParaRPr sz="1400"/>
          </a:p>
          <a:p>
            <a:pPr indent="0" lvl="0" marL="0" rtl="0" algn="l">
              <a:spcBef>
                <a:spcPts val="0"/>
              </a:spcBef>
              <a:spcAft>
                <a:spcPts val="0"/>
              </a:spcAft>
              <a:buNone/>
            </a:pPr>
            <a:r>
              <a:t/>
            </a:r>
            <a:endParaRPr/>
          </a:p>
        </p:txBody>
      </p:sp>
      <p:pic>
        <p:nvPicPr>
          <p:cNvPr id="75" name="Google Shape;75;p14"/>
          <p:cNvPicPr preferRelativeResize="0"/>
          <p:nvPr/>
        </p:nvPicPr>
        <p:blipFill>
          <a:blip r:embed="rId3">
            <a:alphaModFix/>
          </a:blip>
          <a:stretch>
            <a:fillRect/>
          </a:stretch>
        </p:blipFill>
        <p:spPr>
          <a:xfrm>
            <a:off x="-56496" y="0"/>
            <a:ext cx="3857618"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idx="1" type="body"/>
          </p:nvPr>
        </p:nvSpPr>
        <p:spPr>
          <a:xfrm>
            <a:off x="5063650" y="1764825"/>
            <a:ext cx="4151700" cy="1835700"/>
          </a:xfrm>
          <a:prstGeom prst="rect">
            <a:avLst/>
          </a:prstGeom>
        </p:spPr>
        <p:txBody>
          <a:bodyPr anchorCtr="0" anchor="ctr" bIns="91425" lIns="91425" spcFirstLastPara="1" rIns="91425" wrap="square" tIns="91425">
            <a:noAutofit/>
          </a:bodyPr>
          <a:lstStyle/>
          <a:p>
            <a:pPr indent="457200" lvl="0" marL="0" rtl="0" algn="l">
              <a:lnSpc>
                <a:spcPct val="115000"/>
              </a:lnSpc>
              <a:spcBef>
                <a:spcPts val="0"/>
              </a:spcBef>
              <a:spcAft>
                <a:spcPts val="0"/>
              </a:spcAft>
              <a:buClr>
                <a:schemeClr val="dk1"/>
              </a:buClr>
              <a:buSzPts val="1100"/>
              <a:buFont typeface="Arial"/>
              <a:buNone/>
            </a:pPr>
            <a:r>
              <a:rPr lang="en" sz="1400"/>
              <a:t>If you want to clear your mind, try coloring! Coloring can reduce stress and anxiety levels. Also, when you’re finished you will have a pretty picture to look at!</a:t>
            </a:r>
            <a:endParaRPr sz="1400"/>
          </a:p>
          <a:p>
            <a:pPr indent="0" lvl="0" marL="0" rtl="0" algn="l">
              <a:spcBef>
                <a:spcPts val="0"/>
              </a:spcBef>
              <a:spcAft>
                <a:spcPts val="0"/>
              </a:spcAft>
              <a:buNone/>
            </a:pPr>
            <a:r>
              <a:t/>
            </a:r>
            <a:endParaRPr sz="1400"/>
          </a:p>
        </p:txBody>
      </p:sp>
      <p:pic>
        <p:nvPicPr>
          <p:cNvPr id="81" name="Google Shape;81;p15"/>
          <p:cNvPicPr preferRelativeResize="0"/>
          <p:nvPr/>
        </p:nvPicPr>
        <p:blipFill>
          <a:blip r:embed="rId3">
            <a:alphaModFix/>
          </a:blip>
          <a:stretch>
            <a:fillRect/>
          </a:stretch>
        </p:blipFill>
        <p:spPr>
          <a:xfrm>
            <a:off x="-41600" y="0"/>
            <a:ext cx="5162350"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idx="1" type="body"/>
          </p:nvPr>
        </p:nvSpPr>
        <p:spPr>
          <a:xfrm>
            <a:off x="1572600" y="4192675"/>
            <a:ext cx="5998800" cy="605100"/>
          </a:xfrm>
          <a:prstGeom prst="rect">
            <a:avLst/>
          </a:prstGeom>
        </p:spPr>
        <p:txBody>
          <a:bodyPr anchorCtr="0" anchor="ctr" bIns="91425" lIns="91425" spcFirstLastPara="1" rIns="91425" wrap="square" tIns="91425">
            <a:noAutofit/>
          </a:bodyPr>
          <a:lstStyle/>
          <a:p>
            <a:pPr indent="457200" lvl="0" marL="0" rtl="0" algn="l">
              <a:lnSpc>
                <a:spcPct val="115000"/>
              </a:lnSpc>
              <a:spcBef>
                <a:spcPts val="0"/>
              </a:spcBef>
              <a:spcAft>
                <a:spcPts val="0"/>
              </a:spcAft>
              <a:buClr>
                <a:schemeClr val="dk1"/>
              </a:buClr>
              <a:buSzPts val="1100"/>
              <a:buFont typeface="Arial"/>
              <a:buNone/>
            </a:pPr>
            <a:r>
              <a:rPr lang="en" sz="1400">
                <a:solidFill>
                  <a:schemeClr val="dk1"/>
                </a:solidFill>
              </a:rPr>
              <a:t>Exercising can also reduce stress. Exercise produces endorphins and improves the ability to sleep which in turn, reduces stress.</a:t>
            </a:r>
            <a:endParaRPr sz="1400">
              <a:solidFill>
                <a:schemeClr val="dk1"/>
              </a:solidFill>
            </a:endParaRPr>
          </a:p>
          <a:p>
            <a:pPr indent="0" lvl="0" marL="0" rtl="0" algn="l">
              <a:spcBef>
                <a:spcPts val="0"/>
              </a:spcBef>
              <a:spcAft>
                <a:spcPts val="0"/>
              </a:spcAft>
              <a:buNone/>
            </a:pPr>
            <a:r>
              <a:t/>
            </a:r>
            <a:endParaRPr/>
          </a:p>
        </p:txBody>
      </p:sp>
      <p:sp>
        <p:nvSpPr>
          <p:cNvPr id="87" name="Google Shape;87;p16"/>
          <p:cNvSpPr txBox="1"/>
          <p:nvPr/>
        </p:nvSpPr>
        <p:spPr>
          <a:xfrm>
            <a:off x="3459325" y="1704950"/>
            <a:ext cx="13716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88" name="Google Shape;88;p16"/>
          <p:cNvPicPr preferRelativeResize="0"/>
          <p:nvPr/>
        </p:nvPicPr>
        <p:blipFill>
          <a:blip r:embed="rId3">
            <a:alphaModFix/>
          </a:blip>
          <a:stretch>
            <a:fillRect/>
          </a:stretch>
        </p:blipFill>
        <p:spPr>
          <a:xfrm>
            <a:off x="2034475" y="0"/>
            <a:ext cx="5003525" cy="37663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idx="1" type="body"/>
          </p:nvPr>
        </p:nvSpPr>
        <p:spPr>
          <a:xfrm>
            <a:off x="1326950" y="4001975"/>
            <a:ext cx="71277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400"/>
              <a:t>Reach out to a friend! Having a companion can help you take your mind off things. Hanging out with a friend reduces cortisol (the stress hormone). People release more endorphins (happy hormones) when they are in a social setting. Friends are always there to lend a hand or an ear when you need it. Some of the best memories you can have are the ones you make with them. Everything you do with them can feel just 100 times better.</a:t>
            </a:r>
            <a:endParaRPr sz="1400"/>
          </a:p>
        </p:txBody>
      </p:sp>
      <p:pic>
        <p:nvPicPr>
          <p:cNvPr id="94" name="Google Shape;94;p17"/>
          <p:cNvPicPr preferRelativeResize="0"/>
          <p:nvPr/>
        </p:nvPicPr>
        <p:blipFill>
          <a:blip r:embed="rId3">
            <a:alphaModFix/>
          </a:blip>
          <a:stretch>
            <a:fillRect/>
          </a:stretch>
        </p:blipFill>
        <p:spPr>
          <a:xfrm>
            <a:off x="6048799" y="0"/>
            <a:ext cx="3093499" cy="3575300"/>
          </a:xfrm>
          <a:prstGeom prst="rect">
            <a:avLst/>
          </a:prstGeom>
          <a:noFill/>
          <a:ln>
            <a:noFill/>
          </a:ln>
        </p:spPr>
      </p:pic>
      <p:pic>
        <p:nvPicPr>
          <p:cNvPr id="95" name="Google Shape;95;p17"/>
          <p:cNvPicPr preferRelativeResize="0"/>
          <p:nvPr/>
        </p:nvPicPr>
        <p:blipFill>
          <a:blip r:embed="rId4">
            <a:alphaModFix/>
          </a:blip>
          <a:stretch>
            <a:fillRect/>
          </a:stretch>
        </p:blipFill>
        <p:spPr>
          <a:xfrm>
            <a:off x="0" y="0"/>
            <a:ext cx="3697177" cy="36971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idx="1" type="body"/>
          </p:nvPr>
        </p:nvSpPr>
        <p:spPr>
          <a:xfrm>
            <a:off x="4922121" y="1853688"/>
            <a:ext cx="4047900" cy="1257300"/>
          </a:xfrm>
          <a:prstGeom prst="rect">
            <a:avLst/>
          </a:prstGeom>
        </p:spPr>
        <p:txBody>
          <a:bodyPr anchorCtr="0" anchor="ctr" bIns="91425" lIns="91425" spcFirstLastPara="1" rIns="91425" wrap="square" tIns="91425">
            <a:noAutofit/>
          </a:bodyPr>
          <a:lstStyle/>
          <a:p>
            <a:pPr indent="457200" lvl="0" marL="0" rtl="0" algn="l">
              <a:lnSpc>
                <a:spcPct val="115000"/>
              </a:lnSpc>
              <a:spcBef>
                <a:spcPts val="0"/>
              </a:spcBef>
              <a:spcAft>
                <a:spcPts val="0"/>
              </a:spcAft>
              <a:buClr>
                <a:schemeClr val="dk1"/>
              </a:buClr>
              <a:buSzPts val="1100"/>
              <a:buFont typeface="Arial"/>
              <a:buNone/>
            </a:pPr>
            <a:r>
              <a:rPr lang="en" sz="1400">
                <a:solidFill>
                  <a:schemeClr val="dk1"/>
                </a:solidFill>
              </a:rPr>
              <a:t>Doing yoga could help you take your mind off things. Yoga is great for the mind, body, and soul. Strike a pose!</a:t>
            </a:r>
            <a:endParaRPr sz="1400">
              <a:solidFill>
                <a:schemeClr val="dk1"/>
              </a:solidFill>
            </a:endParaRPr>
          </a:p>
          <a:p>
            <a:pPr indent="0" lvl="0" marL="0" rtl="0" algn="l">
              <a:spcBef>
                <a:spcPts val="0"/>
              </a:spcBef>
              <a:spcAft>
                <a:spcPts val="0"/>
              </a:spcAft>
              <a:buNone/>
            </a:pPr>
            <a:r>
              <a:t/>
            </a:r>
            <a:endParaRPr/>
          </a:p>
        </p:txBody>
      </p:sp>
      <p:pic>
        <p:nvPicPr>
          <p:cNvPr id="101" name="Google Shape;101;p18"/>
          <p:cNvPicPr preferRelativeResize="0"/>
          <p:nvPr/>
        </p:nvPicPr>
        <p:blipFill>
          <a:blip r:embed="rId3">
            <a:alphaModFix/>
          </a:blip>
          <a:stretch>
            <a:fillRect/>
          </a:stretch>
        </p:blipFill>
        <p:spPr>
          <a:xfrm>
            <a:off x="3" y="-1"/>
            <a:ext cx="3857618"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idx="1" type="body"/>
          </p:nvPr>
        </p:nvSpPr>
        <p:spPr>
          <a:xfrm>
            <a:off x="4991171" y="1676400"/>
            <a:ext cx="4120500" cy="2298000"/>
          </a:xfrm>
          <a:prstGeom prst="rect">
            <a:avLst/>
          </a:prstGeom>
        </p:spPr>
        <p:txBody>
          <a:bodyPr anchorCtr="0" anchor="ctr" bIns="91425" lIns="91425" spcFirstLastPara="1" rIns="91425" wrap="square" tIns="91425">
            <a:noAutofit/>
          </a:bodyPr>
          <a:lstStyle/>
          <a:p>
            <a:pPr indent="457200" lvl="0" marL="0" rtl="0" algn="l">
              <a:lnSpc>
                <a:spcPct val="115000"/>
              </a:lnSpc>
              <a:spcBef>
                <a:spcPts val="0"/>
              </a:spcBef>
              <a:spcAft>
                <a:spcPts val="0"/>
              </a:spcAft>
              <a:buNone/>
            </a:pPr>
            <a:r>
              <a:t/>
            </a:r>
            <a:endParaRPr sz="1200">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sz="1400">
                <a:solidFill>
                  <a:schemeClr val="dk1"/>
                </a:solidFill>
              </a:rPr>
              <a:t>Try spending some time in nature! Looking at the water, watching a bird, and other activities in nature, can be very calming and peaceful. Observing nature can also give you some time to think about things and focus on your own mental health.</a:t>
            </a:r>
            <a:endParaRPr sz="1400">
              <a:solidFill>
                <a:schemeClr val="dk1"/>
              </a:solidFill>
            </a:endParaRPr>
          </a:p>
          <a:p>
            <a:pPr indent="0" lvl="0" marL="0" rtl="0" algn="l">
              <a:spcBef>
                <a:spcPts val="0"/>
              </a:spcBef>
              <a:spcAft>
                <a:spcPts val="0"/>
              </a:spcAft>
              <a:buNone/>
            </a:pPr>
            <a:r>
              <a:t/>
            </a:r>
            <a:endParaRPr sz="1400"/>
          </a:p>
        </p:txBody>
      </p:sp>
      <p:pic>
        <p:nvPicPr>
          <p:cNvPr id="107" name="Google Shape;107;p19"/>
          <p:cNvPicPr preferRelativeResize="0"/>
          <p:nvPr/>
        </p:nvPicPr>
        <p:blipFill>
          <a:blip r:embed="rId3">
            <a:alphaModFix/>
          </a:blip>
          <a:stretch>
            <a:fillRect/>
          </a:stretch>
        </p:blipFill>
        <p:spPr>
          <a:xfrm>
            <a:off x="0" y="0"/>
            <a:ext cx="4302770"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idx="1" type="body"/>
          </p:nvPr>
        </p:nvSpPr>
        <p:spPr>
          <a:xfrm>
            <a:off x="1238475" y="4230575"/>
            <a:ext cx="68874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400"/>
              <a:t>Spend some time with your family! Talking to a family member about stressful situations can be very beneficial. It is good to find someone who will listen you and be understanding when you are feeling stressed out.</a:t>
            </a:r>
            <a:endParaRPr sz="1400"/>
          </a:p>
        </p:txBody>
      </p:sp>
      <p:pic>
        <p:nvPicPr>
          <p:cNvPr id="113" name="Google Shape;113;p20"/>
          <p:cNvPicPr preferRelativeResize="0"/>
          <p:nvPr/>
        </p:nvPicPr>
        <p:blipFill>
          <a:blip r:embed="rId3">
            <a:alphaModFix/>
          </a:blip>
          <a:stretch>
            <a:fillRect/>
          </a:stretch>
        </p:blipFill>
        <p:spPr>
          <a:xfrm>
            <a:off x="1755200" y="139600"/>
            <a:ext cx="5454602" cy="4090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idx="1" type="body"/>
          </p:nvPr>
        </p:nvSpPr>
        <p:spPr>
          <a:xfrm>
            <a:off x="1580150" y="430022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200"/>
              <a:t>Getting outside can bring you some peace. Being able to smell the grass and see the vivid blue sky takes your mind of of things faster than you might think. Look for the birds and how they fly in the windy sky. See the colors around you and how the little bees fly around  flowers. Take a good look around you, you might be </a:t>
            </a:r>
            <a:r>
              <a:rPr lang="en" sz="1200"/>
              <a:t>surprised</a:t>
            </a:r>
            <a:r>
              <a:rPr lang="en" sz="1200"/>
              <a:t> by what you see.</a:t>
            </a:r>
            <a:endParaRPr sz="1200">
              <a:solidFill>
                <a:srgbClr val="FFFFFF"/>
              </a:solidFill>
            </a:endParaRPr>
          </a:p>
        </p:txBody>
      </p:sp>
      <p:pic>
        <p:nvPicPr>
          <p:cNvPr id="119" name="Google Shape;119;p21"/>
          <p:cNvPicPr preferRelativeResize="0"/>
          <p:nvPr/>
        </p:nvPicPr>
        <p:blipFill>
          <a:blip r:embed="rId3">
            <a:alphaModFix/>
          </a:blip>
          <a:stretch>
            <a:fillRect/>
          </a:stretch>
        </p:blipFill>
        <p:spPr>
          <a:xfrm>
            <a:off x="729050" y="415900"/>
            <a:ext cx="7717975" cy="36592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